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73" r:id="rId3"/>
    <p:sldId id="272" r:id="rId4"/>
    <p:sldId id="275" r:id="rId5"/>
    <p:sldId id="256" r:id="rId6"/>
    <p:sldId id="257" r:id="rId7"/>
    <p:sldId id="274" r:id="rId8"/>
    <p:sldId id="258" r:id="rId9"/>
    <p:sldId id="259" r:id="rId10"/>
    <p:sldId id="276" r:id="rId11"/>
    <p:sldId id="260" r:id="rId12"/>
    <p:sldId id="261" r:id="rId13"/>
    <p:sldId id="262" r:id="rId14"/>
    <p:sldId id="277" r:id="rId15"/>
    <p:sldId id="263" r:id="rId16"/>
    <p:sldId id="278" r:id="rId17"/>
    <p:sldId id="264" r:id="rId18"/>
    <p:sldId id="271" r:id="rId19"/>
    <p:sldId id="265" r:id="rId20"/>
    <p:sldId id="266" r:id="rId21"/>
    <p:sldId id="267" r:id="rId22"/>
    <p:sldId id="279" r:id="rId23"/>
    <p:sldId id="268" r:id="rId24"/>
    <p:sldId id="269" r:id="rId25"/>
    <p:sldId id="270" r:id="rId26"/>
    <p:sldId id="280" r:id="rId27"/>
  </p:sldIdLst>
  <p:sldSz cx="6858000" cy="12192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2290" autoAdjust="0"/>
  </p:normalViewPr>
  <p:slideViewPr>
    <p:cSldViewPr snapToGrid="0">
      <p:cViewPr>
        <p:scale>
          <a:sx n="50" d="100"/>
          <a:sy n="50" d="100"/>
        </p:scale>
        <p:origin x="3750"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10" indent="0" algn="ctr">
              <a:buNone/>
              <a:defRPr sz="1500"/>
            </a:lvl2pPr>
            <a:lvl3pPr marL="685816" indent="0" algn="ctr">
              <a:buNone/>
              <a:defRPr sz="1350"/>
            </a:lvl3pPr>
            <a:lvl4pPr marL="1028726" indent="0" algn="ctr">
              <a:buNone/>
              <a:defRPr sz="1200"/>
            </a:lvl4pPr>
            <a:lvl5pPr marL="1371634" indent="0" algn="ctr">
              <a:buNone/>
              <a:defRPr sz="1200"/>
            </a:lvl5pPr>
            <a:lvl6pPr marL="1714542"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44504C-6B37-491A-AB57-B1C0D20E396F}"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3360202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44504C-6B37-491A-AB57-B1C0D20E396F}"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2401384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44504C-6B37-491A-AB57-B1C0D20E396F}"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1252010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5488"/>
            <a:ext cx="5143500" cy="4244975"/>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857250" y="6403975"/>
            <a:ext cx="5143500" cy="29432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11161F-1DB1-4BA7-83DE-16E7FE89B16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787459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1161F-1DB1-4BA7-83DE-16E7FE89B16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623251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040063"/>
            <a:ext cx="5915025" cy="5070475"/>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468313" y="8159750"/>
            <a:ext cx="5915025" cy="26670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1161F-1DB1-4BA7-83DE-16E7FE89B16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1133901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8" y="3244850"/>
            <a:ext cx="2881312" cy="7735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3244850"/>
            <a:ext cx="2881313" cy="7735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11161F-1DB1-4BA7-83DE-16E7FE89B16B}"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2083471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3075" y="649288"/>
            <a:ext cx="5915025" cy="23558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473075" y="2989263"/>
            <a:ext cx="2900363" cy="1463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3075" y="4452938"/>
            <a:ext cx="2900363" cy="6551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71863" y="2989263"/>
            <a:ext cx="2916237" cy="1463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71863" y="4452938"/>
            <a:ext cx="2916237" cy="6551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11161F-1DB1-4BA7-83DE-16E7FE89B16B}" type="datetimeFigureOut">
              <a:rPr lang="en-US" smtClean="0"/>
              <a:t>8/14/2017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2025754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11161F-1DB1-4BA7-83DE-16E7FE89B16B}" type="datetimeFigureOut">
              <a:rPr lang="en-US" smtClean="0"/>
              <a:t>8/14/2017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2166459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1161F-1DB1-4BA7-83DE-16E7FE89B16B}" type="datetimeFigureOut">
              <a:rPr lang="en-US" smtClean="0"/>
              <a:t>8/14/2017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1199566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075" y="812800"/>
            <a:ext cx="2211388" cy="28448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2916238" y="1755775"/>
            <a:ext cx="3471862" cy="8664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3075" y="3657600"/>
            <a:ext cx="2211388" cy="677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1161F-1DB1-4BA7-83DE-16E7FE89B16B}"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401193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44504C-6B37-491A-AB57-B1C0D20E396F}"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1469345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075" y="812800"/>
            <a:ext cx="2211388" cy="28448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2916238" y="1755775"/>
            <a:ext cx="3471862" cy="866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3075" y="3657600"/>
            <a:ext cx="2211388" cy="677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1161F-1DB1-4BA7-83DE-16E7FE89B16B}"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2861512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1161F-1DB1-4BA7-83DE-16E7FE89B16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3934646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8550" y="649288"/>
            <a:ext cx="1477963" cy="10331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1488" y="649288"/>
            <a:ext cx="4284662" cy="1033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1161F-1DB1-4BA7-83DE-16E7FE89B16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048F-54DD-4DF9-94FF-321EDFEF4147}" type="slidenum">
              <a:rPr lang="en-US" smtClean="0"/>
              <a:t>‹#›</a:t>
            </a:fld>
            <a:endParaRPr lang="en-US"/>
          </a:p>
        </p:txBody>
      </p:sp>
    </p:spTree>
    <p:extLst>
      <p:ext uri="{BB962C8B-B14F-4D97-AF65-F5344CB8AC3E}">
        <p14:creationId xmlns:p14="http://schemas.microsoft.com/office/powerpoint/2010/main" val="2941396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7" y="3039537"/>
            <a:ext cx="5915025" cy="5071532"/>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7" y="8159052"/>
            <a:ext cx="5915025" cy="2666999"/>
          </a:xfrm>
        </p:spPr>
        <p:txBody>
          <a:bodyPr/>
          <a:lstStyle>
            <a:lvl1pPr marL="0" indent="0">
              <a:buNone/>
              <a:defRPr sz="1800">
                <a:solidFill>
                  <a:schemeClr val="tx1"/>
                </a:solidFill>
              </a:defRPr>
            </a:lvl1pPr>
            <a:lvl2pPr marL="342910" indent="0">
              <a:buNone/>
              <a:defRPr sz="1500">
                <a:solidFill>
                  <a:schemeClr val="tx1">
                    <a:tint val="75000"/>
                  </a:schemeClr>
                </a:solidFill>
              </a:defRPr>
            </a:lvl2pPr>
            <a:lvl3pPr marL="685816"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2"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44504C-6B37-491A-AB57-B1C0D20E396F}"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458080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44504C-6B37-491A-AB57-B1C0D20E396F}"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102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8"/>
            <a:ext cx="5915025" cy="235655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3" y="2988734"/>
            <a:ext cx="2901255" cy="1464732"/>
          </a:xfrm>
        </p:spPr>
        <p:txBody>
          <a:bodyPr anchor="b"/>
          <a:lstStyle>
            <a:lvl1pPr marL="0" indent="0">
              <a:buNone/>
              <a:defRPr sz="1800" b="1"/>
            </a:lvl1pPr>
            <a:lvl2pPr marL="342910" indent="0">
              <a:buNone/>
              <a:defRPr sz="1500" b="1"/>
            </a:lvl2pPr>
            <a:lvl3pPr marL="685816" indent="0">
              <a:buNone/>
              <a:defRPr sz="1350" b="1"/>
            </a:lvl3pPr>
            <a:lvl4pPr marL="1028726" indent="0">
              <a:buNone/>
              <a:defRPr sz="1200" b="1"/>
            </a:lvl4pPr>
            <a:lvl5pPr marL="1371634" indent="0">
              <a:buNone/>
              <a:defRPr sz="1200" b="1"/>
            </a:lvl5pPr>
            <a:lvl6pPr marL="1714542" indent="0">
              <a:buNone/>
              <a:defRPr sz="1200" b="1"/>
            </a:lvl6pPr>
            <a:lvl7pPr marL="2057452" indent="0">
              <a:buNone/>
              <a:defRPr sz="1200" b="1"/>
            </a:lvl7pPr>
            <a:lvl8pPr marL="2400360" indent="0">
              <a:buNone/>
              <a:defRPr sz="1200" b="1"/>
            </a:lvl8pPr>
            <a:lvl9pPr marL="274326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383" y="4453468"/>
            <a:ext cx="2901255" cy="65503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4" y="2988734"/>
            <a:ext cx="2915543" cy="1464732"/>
          </a:xfrm>
        </p:spPr>
        <p:txBody>
          <a:bodyPr anchor="b"/>
          <a:lstStyle>
            <a:lvl1pPr marL="0" indent="0">
              <a:buNone/>
              <a:defRPr sz="1800" b="1"/>
            </a:lvl1pPr>
            <a:lvl2pPr marL="342910" indent="0">
              <a:buNone/>
              <a:defRPr sz="1500" b="1"/>
            </a:lvl2pPr>
            <a:lvl3pPr marL="685816" indent="0">
              <a:buNone/>
              <a:defRPr sz="1350" b="1"/>
            </a:lvl3pPr>
            <a:lvl4pPr marL="1028726" indent="0">
              <a:buNone/>
              <a:defRPr sz="1200" b="1"/>
            </a:lvl4pPr>
            <a:lvl5pPr marL="1371634" indent="0">
              <a:buNone/>
              <a:defRPr sz="1200" b="1"/>
            </a:lvl5pPr>
            <a:lvl6pPr marL="1714542" indent="0">
              <a:buNone/>
              <a:defRPr sz="1200" b="1"/>
            </a:lvl6pPr>
            <a:lvl7pPr marL="2057452" indent="0">
              <a:buNone/>
              <a:defRPr sz="1200" b="1"/>
            </a:lvl7pPr>
            <a:lvl8pPr marL="2400360" indent="0">
              <a:buNone/>
              <a:defRPr sz="1200" b="1"/>
            </a:lvl8pPr>
            <a:lvl9pPr marL="274326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4" y="4453468"/>
            <a:ext cx="2915543" cy="65503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44504C-6B37-491A-AB57-B1C0D20E396F}" type="datetimeFigureOut">
              <a:rPr lang="en-US" smtClean="0"/>
              <a:t>8/14/2017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8647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44504C-6B37-491A-AB57-B1C0D20E396F}" type="datetimeFigureOut">
              <a:rPr lang="en-US" smtClean="0"/>
              <a:t>8/14/2017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150470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44383"/>
            <a:ext cx="6858000" cy="1504912"/>
          </a:xfrm>
          <a:prstGeom prst="rect">
            <a:avLst/>
          </a:prstGeom>
        </p:spPr>
      </p:pic>
    </p:spTree>
    <p:extLst>
      <p:ext uri="{BB962C8B-B14F-4D97-AF65-F5344CB8AC3E}">
        <p14:creationId xmlns:p14="http://schemas.microsoft.com/office/powerpoint/2010/main" val="837237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5" y="1755429"/>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10" indent="0">
              <a:buNone/>
              <a:defRPr sz="1050"/>
            </a:lvl2pPr>
            <a:lvl3pPr marL="685816" indent="0">
              <a:buNone/>
              <a:defRPr sz="900"/>
            </a:lvl3pPr>
            <a:lvl4pPr marL="1028726" indent="0">
              <a:buNone/>
              <a:defRPr sz="750"/>
            </a:lvl4pPr>
            <a:lvl5pPr marL="1371634" indent="0">
              <a:buNone/>
              <a:defRPr sz="750"/>
            </a:lvl5pPr>
            <a:lvl6pPr marL="1714542" indent="0">
              <a:buNone/>
              <a:defRPr sz="750"/>
            </a:lvl6pPr>
            <a:lvl7pPr marL="2057452" indent="0">
              <a:buNone/>
              <a:defRPr sz="750"/>
            </a:lvl7pPr>
            <a:lvl8pPr marL="2400360" indent="0">
              <a:buNone/>
              <a:defRPr sz="750"/>
            </a:lvl8pPr>
            <a:lvl9pPr marL="2743268"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44504C-6B37-491A-AB57-B1C0D20E396F}"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3124139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5" y="1755429"/>
            <a:ext cx="3471863" cy="8664222"/>
          </a:xfrm>
        </p:spPr>
        <p:txBody>
          <a:bodyPr anchor="t"/>
          <a:lstStyle>
            <a:lvl1pPr marL="0" indent="0">
              <a:buNone/>
              <a:defRPr sz="2400"/>
            </a:lvl1pPr>
            <a:lvl2pPr marL="342910" indent="0">
              <a:buNone/>
              <a:defRPr sz="2100"/>
            </a:lvl2pPr>
            <a:lvl3pPr marL="685816" indent="0">
              <a:buNone/>
              <a:defRPr sz="1800"/>
            </a:lvl3pPr>
            <a:lvl4pPr marL="1028726" indent="0">
              <a:buNone/>
              <a:defRPr sz="1500"/>
            </a:lvl4pPr>
            <a:lvl5pPr marL="1371634" indent="0">
              <a:buNone/>
              <a:defRPr sz="1500"/>
            </a:lvl5pPr>
            <a:lvl6pPr marL="1714542" indent="0">
              <a:buNone/>
              <a:defRPr sz="1500"/>
            </a:lvl6pPr>
            <a:lvl7pPr marL="2057452" indent="0">
              <a:buNone/>
              <a:defRPr sz="1500"/>
            </a:lvl7pPr>
            <a:lvl8pPr marL="2400360" indent="0">
              <a:buNone/>
              <a:defRPr sz="1500"/>
            </a:lvl8pPr>
            <a:lvl9pPr marL="2743268"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10" indent="0">
              <a:buNone/>
              <a:defRPr sz="1050"/>
            </a:lvl2pPr>
            <a:lvl3pPr marL="685816" indent="0">
              <a:buNone/>
              <a:defRPr sz="900"/>
            </a:lvl3pPr>
            <a:lvl4pPr marL="1028726" indent="0">
              <a:buNone/>
              <a:defRPr sz="750"/>
            </a:lvl4pPr>
            <a:lvl5pPr marL="1371634" indent="0">
              <a:buNone/>
              <a:defRPr sz="750"/>
            </a:lvl5pPr>
            <a:lvl6pPr marL="1714542" indent="0">
              <a:buNone/>
              <a:defRPr sz="750"/>
            </a:lvl6pPr>
            <a:lvl7pPr marL="2057452" indent="0">
              <a:buNone/>
              <a:defRPr sz="750"/>
            </a:lvl7pPr>
            <a:lvl8pPr marL="2400360" indent="0">
              <a:buNone/>
              <a:defRPr sz="750"/>
            </a:lvl8pPr>
            <a:lvl9pPr marL="2743268"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44504C-6B37-491A-AB57-B1C0D20E396F}"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C1D6-787E-4C4A-A996-A6BF6B59AD5C}" type="slidenum">
              <a:rPr lang="en-US" smtClean="0"/>
              <a:t>‹#›</a:t>
            </a:fld>
            <a:endParaRPr lang="en-US"/>
          </a:p>
        </p:txBody>
      </p:sp>
    </p:spTree>
    <p:extLst>
      <p:ext uri="{BB962C8B-B14F-4D97-AF65-F5344CB8AC3E}">
        <p14:creationId xmlns:p14="http://schemas.microsoft.com/office/powerpoint/2010/main" val="140968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649118"/>
            <a:ext cx="5915025" cy="235655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90" y="3245556"/>
            <a:ext cx="5915025" cy="77357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11300184"/>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C144504C-6B37-491A-AB57-B1C0D20E396F}" type="datetimeFigureOut">
              <a:rPr lang="en-US" smtClean="0"/>
              <a:t>8/14/2017</a:t>
            </a:fld>
            <a:endParaRPr lang="en-US"/>
          </a:p>
        </p:txBody>
      </p:sp>
      <p:sp>
        <p:nvSpPr>
          <p:cNvPr id="5" name="Footer Placeholder 4"/>
          <p:cNvSpPr>
            <a:spLocks noGrp="1"/>
          </p:cNvSpPr>
          <p:nvPr>
            <p:ph type="ftr" sz="quarter" idx="3"/>
          </p:nvPr>
        </p:nvSpPr>
        <p:spPr>
          <a:xfrm>
            <a:off x="2271715" y="11300184"/>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11300184"/>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CB43C1D6-787E-4C4A-A996-A6BF6B59AD5C}" type="slidenum">
              <a:rPr lang="en-US" smtClean="0"/>
              <a:t>‹#›</a:t>
            </a:fld>
            <a:endParaRPr lang="en-US"/>
          </a:p>
        </p:txBody>
      </p:sp>
    </p:spTree>
    <p:extLst>
      <p:ext uri="{BB962C8B-B14F-4D97-AF65-F5344CB8AC3E}">
        <p14:creationId xmlns:p14="http://schemas.microsoft.com/office/powerpoint/2010/main" val="2138653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1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2" indent="-171454" algn="l" defTabSz="68581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2" indent="-171454" algn="l" defTabSz="68581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4" algn="l" defTabSz="68581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8" indent="-171454" algn="l" defTabSz="68581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8" indent="-171454" algn="l" defTabSz="68581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6" rtl="0" eaLnBrk="1" latinLnBrk="0" hangingPunct="1">
        <a:defRPr sz="1350" kern="1200">
          <a:solidFill>
            <a:schemeClr val="tx1"/>
          </a:solidFill>
          <a:latin typeface="+mn-lt"/>
          <a:ea typeface="+mn-ea"/>
          <a:cs typeface="+mn-cs"/>
        </a:defRPr>
      </a:lvl1pPr>
      <a:lvl2pPr marL="342910" algn="l" defTabSz="685816" rtl="0" eaLnBrk="1" latinLnBrk="0" hangingPunct="1">
        <a:defRPr sz="1350" kern="1200">
          <a:solidFill>
            <a:schemeClr val="tx1"/>
          </a:solidFill>
          <a:latin typeface="+mn-lt"/>
          <a:ea typeface="+mn-ea"/>
          <a:cs typeface="+mn-cs"/>
        </a:defRPr>
      </a:lvl2pPr>
      <a:lvl3pPr marL="685816" algn="l" defTabSz="685816" rtl="0" eaLnBrk="1" latinLnBrk="0" hangingPunct="1">
        <a:defRPr sz="1350" kern="1200">
          <a:solidFill>
            <a:schemeClr val="tx1"/>
          </a:solidFill>
          <a:latin typeface="+mn-lt"/>
          <a:ea typeface="+mn-ea"/>
          <a:cs typeface="+mn-cs"/>
        </a:defRPr>
      </a:lvl3pPr>
      <a:lvl4pPr marL="1028726" algn="l" defTabSz="685816" rtl="0" eaLnBrk="1" latinLnBrk="0" hangingPunct="1">
        <a:defRPr sz="1350" kern="1200">
          <a:solidFill>
            <a:schemeClr val="tx1"/>
          </a:solidFill>
          <a:latin typeface="+mn-lt"/>
          <a:ea typeface="+mn-ea"/>
          <a:cs typeface="+mn-cs"/>
        </a:defRPr>
      </a:lvl4pPr>
      <a:lvl5pPr marL="1371634" algn="l" defTabSz="685816" rtl="0" eaLnBrk="1" latinLnBrk="0" hangingPunct="1">
        <a:defRPr sz="1350" kern="1200">
          <a:solidFill>
            <a:schemeClr val="tx1"/>
          </a:solidFill>
          <a:latin typeface="+mn-lt"/>
          <a:ea typeface="+mn-ea"/>
          <a:cs typeface="+mn-cs"/>
        </a:defRPr>
      </a:lvl5pPr>
      <a:lvl6pPr marL="1714542" algn="l" defTabSz="685816" rtl="0" eaLnBrk="1" latinLnBrk="0" hangingPunct="1">
        <a:defRPr sz="1350" kern="1200">
          <a:solidFill>
            <a:schemeClr val="tx1"/>
          </a:solidFill>
          <a:latin typeface="+mn-lt"/>
          <a:ea typeface="+mn-ea"/>
          <a:cs typeface="+mn-cs"/>
        </a:defRPr>
      </a:lvl6pPr>
      <a:lvl7pPr marL="2057452" algn="l" defTabSz="685816" rtl="0" eaLnBrk="1" latinLnBrk="0" hangingPunct="1">
        <a:defRPr sz="1350" kern="1200">
          <a:solidFill>
            <a:schemeClr val="tx1"/>
          </a:solidFill>
          <a:latin typeface="+mn-lt"/>
          <a:ea typeface="+mn-ea"/>
          <a:cs typeface="+mn-cs"/>
        </a:defRPr>
      </a:lvl7pPr>
      <a:lvl8pPr marL="2400360" algn="l" defTabSz="685816" rtl="0" eaLnBrk="1" latinLnBrk="0" hangingPunct="1">
        <a:defRPr sz="1350" kern="1200">
          <a:solidFill>
            <a:schemeClr val="tx1"/>
          </a:solidFill>
          <a:latin typeface="+mn-lt"/>
          <a:ea typeface="+mn-ea"/>
          <a:cs typeface="+mn-cs"/>
        </a:defRPr>
      </a:lvl8pPr>
      <a:lvl9pPr marL="2743268" algn="l" defTabSz="68581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288"/>
            <a:ext cx="5915025" cy="23558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71488" y="3244850"/>
            <a:ext cx="5915025" cy="77358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71488" y="11299825"/>
            <a:ext cx="1543050" cy="649288"/>
          </a:xfrm>
          <a:prstGeom prst="rect">
            <a:avLst/>
          </a:prstGeom>
        </p:spPr>
        <p:txBody>
          <a:bodyPr vert="horz" lIns="91440" tIns="45720" rIns="91440" bIns="45720" rtlCol="0" anchor="ctr"/>
          <a:lstStyle>
            <a:lvl1pPr algn="l">
              <a:defRPr sz="1200">
                <a:solidFill>
                  <a:schemeClr val="tx1">
                    <a:tint val="75000"/>
                  </a:schemeClr>
                </a:solidFill>
              </a:defRPr>
            </a:lvl1pPr>
          </a:lstStyle>
          <a:p>
            <a:fld id="{9811161F-1DB1-4BA7-83DE-16E7FE89B16B}" type="datetimeFigureOut">
              <a:rPr lang="en-US" smtClean="0"/>
              <a:t>8/14/2017</a:t>
            </a:fld>
            <a:endParaRPr lang="en-US"/>
          </a:p>
        </p:txBody>
      </p:sp>
      <p:sp>
        <p:nvSpPr>
          <p:cNvPr id="5" name="Footer Placeholder 4"/>
          <p:cNvSpPr>
            <a:spLocks noGrp="1"/>
          </p:cNvSpPr>
          <p:nvPr>
            <p:ph type="ftr" sz="quarter" idx="3"/>
          </p:nvPr>
        </p:nvSpPr>
        <p:spPr>
          <a:xfrm>
            <a:off x="2271713" y="11299825"/>
            <a:ext cx="2314575" cy="6492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11299825"/>
            <a:ext cx="1543050" cy="649288"/>
          </a:xfrm>
          <a:prstGeom prst="rect">
            <a:avLst/>
          </a:prstGeom>
        </p:spPr>
        <p:txBody>
          <a:bodyPr vert="horz" lIns="91440" tIns="45720" rIns="91440" bIns="45720" rtlCol="0" anchor="ctr"/>
          <a:lstStyle>
            <a:lvl1pPr algn="r">
              <a:defRPr sz="1200">
                <a:solidFill>
                  <a:schemeClr val="tx1">
                    <a:tint val="75000"/>
                  </a:schemeClr>
                </a:solidFill>
              </a:defRPr>
            </a:lvl1pPr>
          </a:lstStyle>
          <a:p>
            <a:fld id="{FFF3048F-54DD-4DF9-94FF-321EDFEF4147}" type="slidenum">
              <a:rPr lang="en-US" smtClean="0"/>
              <a:t>‹#›</a:t>
            </a:fld>
            <a:endParaRPr lang="en-US"/>
          </a:p>
        </p:txBody>
      </p:sp>
    </p:spTree>
    <p:extLst>
      <p:ext uri="{BB962C8B-B14F-4D97-AF65-F5344CB8AC3E}">
        <p14:creationId xmlns:p14="http://schemas.microsoft.com/office/powerpoint/2010/main" val="498077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 y="792480"/>
            <a:ext cx="5501640" cy="5170646"/>
          </a:xfrm>
          <a:prstGeom prst="rect">
            <a:avLst/>
          </a:prstGeom>
          <a:noFill/>
        </p:spPr>
        <p:txBody>
          <a:bodyPr wrap="square" rtlCol="0">
            <a:spAutoFit/>
          </a:bodyPr>
          <a:lstStyle/>
          <a:p>
            <a:pPr algn="ctr"/>
            <a:r>
              <a:rPr lang="en-US" sz="6600" dirty="0" smtClean="0"/>
              <a:t>Columbia County Rider Transit</a:t>
            </a:r>
          </a:p>
          <a:p>
            <a:pPr algn="ctr"/>
            <a:r>
              <a:rPr lang="en-US" sz="6600" dirty="0" smtClean="0"/>
              <a:t>Online Open House</a:t>
            </a:r>
            <a:endParaRPr lang="en-US" sz="6600" dirty="0"/>
          </a:p>
        </p:txBody>
      </p:sp>
    </p:spTree>
    <p:extLst>
      <p:ext uri="{BB962C8B-B14F-4D97-AF65-F5344CB8AC3E}">
        <p14:creationId xmlns:p14="http://schemas.microsoft.com/office/powerpoint/2010/main" val="824297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058679938"/>
              </p:ext>
            </p:extLst>
          </p:nvPr>
        </p:nvGraphicFramePr>
        <p:xfrm>
          <a:off x="672873" y="1402079"/>
          <a:ext cx="5438367" cy="8100591"/>
        </p:xfrm>
        <a:graphic>
          <a:graphicData uri="http://schemas.openxmlformats.org/presentationml/2006/ole">
            <mc:AlternateContent xmlns:mc="http://schemas.openxmlformats.org/markup-compatibility/2006">
              <mc:Choice xmlns:v="urn:schemas-microsoft-com:vml" Requires="v">
                <p:oleObj spid="_x0000_s5125"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72873" y="1402079"/>
                        <a:ext cx="5438367" cy="8100591"/>
                      </a:xfrm>
                      <a:prstGeom prst="rect">
                        <a:avLst/>
                      </a:prstGeom>
                    </p:spPr>
                  </p:pic>
                </p:oleObj>
              </mc:Fallback>
            </mc:AlternateContent>
          </a:graphicData>
        </a:graphic>
      </p:graphicFrame>
    </p:spTree>
    <p:extLst>
      <p:ext uri="{BB962C8B-B14F-4D97-AF65-F5344CB8AC3E}">
        <p14:creationId xmlns:p14="http://schemas.microsoft.com/office/powerpoint/2010/main" val="82471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513597413"/>
              </p:ext>
            </p:extLst>
          </p:nvPr>
        </p:nvGraphicFramePr>
        <p:xfrm>
          <a:off x="655319" y="784891"/>
          <a:ext cx="5489147" cy="8176229"/>
        </p:xfrm>
        <a:graphic>
          <a:graphicData uri="http://schemas.openxmlformats.org/presentationml/2006/ole">
            <mc:AlternateContent xmlns:mc="http://schemas.openxmlformats.org/markup-compatibility/2006">
              <mc:Choice xmlns:v="urn:schemas-microsoft-com:vml" Requires="v">
                <p:oleObj spid="_x0000_s6148"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55319" y="784891"/>
                        <a:ext cx="5489147" cy="8176229"/>
                      </a:xfrm>
                      <a:prstGeom prst="rect">
                        <a:avLst/>
                      </a:prstGeom>
                    </p:spPr>
                  </p:pic>
                </p:oleObj>
              </mc:Fallback>
            </mc:AlternateContent>
          </a:graphicData>
        </a:graphic>
      </p:graphicFrame>
    </p:spTree>
    <p:extLst>
      <p:ext uri="{BB962C8B-B14F-4D97-AF65-F5344CB8AC3E}">
        <p14:creationId xmlns:p14="http://schemas.microsoft.com/office/powerpoint/2010/main" val="758693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713648544"/>
              </p:ext>
            </p:extLst>
          </p:nvPr>
        </p:nvGraphicFramePr>
        <p:xfrm>
          <a:off x="731521" y="1159736"/>
          <a:ext cx="5503508" cy="8197624"/>
        </p:xfrm>
        <a:graphic>
          <a:graphicData uri="http://schemas.openxmlformats.org/presentationml/2006/ole">
            <mc:AlternateContent xmlns:mc="http://schemas.openxmlformats.org/markup-compatibility/2006">
              <mc:Choice xmlns:v="urn:schemas-microsoft-com:vml" Requires="v">
                <p:oleObj spid="_x0000_s7173"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731521" y="1159736"/>
                        <a:ext cx="5503508" cy="8197624"/>
                      </a:xfrm>
                      <a:prstGeom prst="rect">
                        <a:avLst/>
                      </a:prstGeom>
                    </p:spPr>
                  </p:pic>
                </p:oleObj>
              </mc:Fallback>
            </mc:AlternateContent>
          </a:graphicData>
        </a:graphic>
      </p:graphicFrame>
      <p:sp>
        <p:nvSpPr>
          <p:cNvPr id="5" name="Rectangle 4"/>
          <p:cNvSpPr/>
          <p:nvPr/>
        </p:nvSpPr>
        <p:spPr>
          <a:xfrm>
            <a:off x="731521" y="8120878"/>
            <a:ext cx="5503507" cy="1477328"/>
          </a:xfrm>
          <a:prstGeom prst="rect">
            <a:avLst/>
          </a:prstGeom>
        </p:spPr>
        <p:txBody>
          <a:bodyPr wrap="square">
            <a:spAutoFit/>
          </a:bodyPr>
          <a:lstStyle/>
          <a:p>
            <a:r>
              <a:rPr lang="en-US" dirty="0" smtClean="0"/>
              <a:t>To reduce operating costs, a proposal is to cut 2 runs from Line 2. The above schedule shows the 10:55 and the 4:40 runs eliminated. These runs were proposed for cuts due to lower ridership numbers. Do you agree? If not, what are your ideas?</a:t>
            </a:r>
            <a:endParaRPr lang="en-US" dirty="0"/>
          </a:p>
        </p:txBody>
      </p:sp>
    </p:spTree>
    <p:extLst>
      <p:ext uri="{BB962C8B-B14F-4D97-AF65-F5344CB8AC3E}">
        <p14:creationId xmlns:p14="http://schemas.microsoft.com/office/powerpoint/2010/main" val="254196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5213" y="3610303"/>
            <a:ext cx="5423338" cy="400110"/>
          </a:xfrm>
          <a:prstGeom prst="rect">
            <a:avLst/>
          </a:prstGeom>
          <a:noFill/>
        </p:spPr>
        <p:txBody>
          <a:bodyPr wrap="square" rtlCol="0">
            <a:spAutoFit/>
          </a:bodyPr>
          <a:lstStyle/>
          <a:p>
            <a:pPr algn="ctr"/>
            <a:r>
              <a:rPr lang="en-US" sz="2000" b="1" dirty="0" smtClean="0"/>
              <a:t>LINE 3 – SOUTH COUNTY FLEX</a:t>
            </a:r>
            <a:endParaRPr lang="en-US" sz="2000" b="1" dirty="0"/>
          </a:p>
        </p:txBody>
      </p:sp>
    </p:spTree>
    <p:extLst>
      <p:ext uri="{BB962C8B-B14F-4D97-AF65-F5344CB8AC3E}">
        <p14:creationId xmlns:p14="http://schemas.microsoft.com/office/powerpoint/2010/main" val="1272199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136673113"/>
              </p:ext>
            </p:extLst>
          </p:nvPr>
        </p:nvGraphicFramePr>
        <p:xfrm>
          <a:off x="701719" y="1886954"/>
          <a:ext cx="5455241" cy="8125725"/>
        </p:xfrm>
        <a:graphic>
          <a:graphicData uri="http://schemas.openxmlformats.org/presentationml/2006/ole">
            <mc:AlternateContent xmlns:mc="http://schemas.openxmlformats.org/markup-compatibility/2006">
              <mc:Choice xmlns:v="urn:schemas-microsoft-com:vml" Requires="v">
                <p:oleObj spid="_x0000_s8196"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701719" y="1886954"/>
                        <a:ext cx="5455241" cy="8125725"/>
                      </a:xfrm>
                      <a:prstGeom prst="rect">
                        <a:avLst/>
                      </a:prstGeom>
                    </p:spPr>
                  </p:pic>
                </p:oleObj>
              </mc:Fallback>
            </mc:AlternateContent>
          </a:graphicData>
        </a:graphic>
      </p:graphicFrame>
    </p:spTree>
    <p:extLst>
      <p:ext uri="{BB962C8B-B14F-4D97-AF65-F5344CB8AC3E}">
        <p14:creationId xmlns:p14="http://schemas.microsoft.com/office/powerpoint/2010/main" val="3581437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5853" y="1545021"/>
            <a:ext cx="5486401" cy="1631216"/>
          </a:xfrm>
          <a:prstGeom prst="rect">
            <a:avLst/>
          </a:prstGeom>
          <a:noFill/>
        </p:spPr>
        <p:txBody>
          <a:bodyPr wrap="square" rtlCol="0">
            <a:spAutoFit/>
          </a:bodyPr>
          <a:lstStyle/>
          <a:p>
            <a:r>
              <a:rPr lang="en-US" sz="2000" dirty="0" smtClean="0"/>
              <a:t>The following slide shows the St </a:t>
            </a:r>
            <a:r>
              <a:rPr lang="en-US" sz="2000" dirty="0"/>
              <a:t>H</a:t>
            </a:r>
            <a:r>
              <a:rPr lang="en-US" sz="2000" dirty="0" smtClean="0"/>
              <a:t>elens portion of Line 3 – South County Flex. The map has the route the bus follows and the current stop locations. Do you think the route should be changed? If so, how? What about changing or adding stops?</a:t>
            </a:r>
            <a:endParaRPr lang="en-US" sz="2000" dirty="0"/>
          </a:p>
        </p:txBody>
      </p:sp>
    </p:spTree>
    <p:extLst>
      <p:ext uri="{BB962C8B-B14F-4D97-AF65-F5344CB8AC3E}">
        <p14:creationId xmlns:p14="http://schemas.microsoft.com/office/powerpoint/2010/main" val="2153082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277913229"/>
              </p:ext>
            </p:extLst>
          </p:nvPr>
        </p:nvGraphicFramePr>
        <p:xfrm>
          <a:off x="685800" y="1521362"/>
          <a:ext cx="5532120" cy="8240242"/>
        </p:xfrm>
        <a:graphic>
          <a:graphicData uri="http://schemas.openxmlformats.org/presentationml/2006/ole">
            <mc:AlternateContent xmlns:mc="http://schemas.openxmlformats.org/markup-compatibility/2006">
              <mc:Choice xmlns:v="urn:schemas-microsoft-com:vml" Requires="v">
                <p:oleObj spid="_x0000_s9220"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85800" y="1521362"/>
                        <a:ext cx="5532120" cy="8240242"/>
                      </a:xfrm>
                      <a:prstGeom prst="rect">
                        <a:avLst/>
                      </a:prstGeom>
                    </p:spPr>
                  </p:pic>
                </p:oleObj>
              </mc:Fallback>
            </mc:AlternateContent>
          </a:graphicData>
        </a:graphic>
      </p:graphicFrame>
    </p:spTree>
    <p:extLst>
      <p:ext uri="{BB962C8B-B14F-4D97-AF65-F5344CB8AC3E}">
        <p14:creationId xmlns:p14="http://schemas.microsoft.com/office/powerpoint/2010/main" val="1805907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533314958"/>
              </p:ext>
            </p:extLst>
          </p:nvPr>
        </p:nvGraphicFramePr>
        <p:xfrm>
          <a:off x="690689" y="1798320"/>
          <a:ext cx="5484052" cy="8168640"/>
        </p:xfrm>
        <a:graphic>
          <a:graphicData uri="http://schemas.openxmlformats.org/presentationml/2006/ole">
            <mc:AlternateContent xmlns:mc="http://schemas.openxmlformats.org/markup-compatibility/2006">
              <mc:Choice xmlns:v="urn:schemas-microsoft-com:vml" Requires="v">
                <p:oleObj spid="_x0000_s13316"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90689" y="1798320"/>
                        <a:ext cx="5484052" cy="8168640"/>
                      </a:xfrm>
                      <a:prstGeom prst="rect">
                        <a:avLst/>
                      </a:prstGeom>
                    </p:spPr>
                  </p:pic>
                </p:oleObj>
              </mc:Fallback>
            </mc:AlternateContent>
          </a:graphicData>
        </a:graphic>
      </p:graphicFrame>
    </p:spTree>
    <p:extLst>
      <p:ext uri="{BB962C8B-B14F-4D97-AF65-F5344CB8AC3E}">
        <p14:creationId xmlns:p14="http://schemas.microsoft.com/office/powerpoint/2010/main" val="72954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17676208"/>
              </p:ext>
            </p:extLst>
          </p:nvPr>
        </p:nvGraphicFramePr>
        <p:xfrm>
          <a:off x="701040" y="1783304"/>
          <a:ext cx="5493647" cy="8107456"/>
        </p:xfrm>
        <a:graphic>
          <a:graphicData uri="http://schemas.openxmlformats.org/presentationml/2006/ole">
            <mc:AlternateContent xmlns:mc="http://schemas.openxmlformats.org/markup-compatibility/2006">
              <mc:Choice xmlns:v="urn:schemas-microsoft-com:vml" Requires="v">
                <p:oleObj spid="_x0000_s10244" name="Acrobat Document" r:id="rId3" imgW="16963808" imgH="25031700" progId="AcroExch.Document.DC">
                  <p:embed/>
                </p:oleObj>
              </mc:Choice>
              <mc:Fallback>
                <p:oleObj name="Acrobat Document" r:id="rId3" imgW="16963808" imgH="25031700" progId="AcroExch.Document.DC">
                  <p:embed/>
                  <p:pic>
                    <p:nvPicPr>
                      <p:cNvPr id="0" name=""/>
                      <p:cNvPicPr/>
                      <p:nvPr/>
                    </p:nvPicPr>
                    <p:blipFill>
                      <a:blip r:embed="rId4"/>
                      <a:stretch>
                        <a:fillRect/>
                      </a:stretch>
                    </p:blipFill>
                    <p:spPr>
                      <a:xfrm>
                        <a:off x="701040" y="1783304"/>
                        <a:ext cx="5493647" cy="8107456"/>
                      </a:xfrm>
                      <a:prstGeom prst="rect">
                        <a:avLst/>
                      </a:prstGeom>
                    </p:spPr>
                  </p:pic>
                </p:oleObj>
              </mc:Fallback>
            </mc:AlternateContent>
          </a:graphicData>
        </a:graphic>
      </p:graphicFrame>
    </p:spTree>
    <p:extLst>
      <p:ext uri="{BB962C8B-B14F-4D97-AF65-F5344CB8AC3E}">
        <p14:creationId xmlns:p14="http://schemas.microsoft.com/office/powerpoint/2010/main" val="665097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195711252"/>
              </p:ext>
            </p:extLst>
          </p:nvPr>
        </p:nvGraphicFramePr>
        <p:xfrm>
          <a:off x="731520" y="1535796"/>
          <a:ext cx="5486400" cy="8172137"/>
        </p:xfrm>
        <a:graphic>
          <a:graphicData uri="http://schemas.openxmlformats.org/presentationml/2006/ole">
            <mc:AlternateContent xmlns:mc="http://schemas.openxmlformats.org/markup-compatibility/2006">
              <mc:Choice xmlns:v="urn:schemas-microsoft-com:vml" Requires="v">
                <p:oleObj spid="_x0000_s11268"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731520" y="1535796"/>
                        <a:ext cx="5486400" cy="8172137"/>
                      </a:xfrm>
                      <a:prstGeom prst="rect">
                        <a:avLst/>
                      </a:prstGeom>
                    </p:spPr>
                  </p:pic>
                </p:oleObj>
              </mc:Fallback>
            </mc:AlternateContent>
          </a:graphicData>
        </a:graphic>
      </p:graphicFrame>
    </p:spTree>
    <p:extLst>
      <p:ext uri="{BB962C8B-B14F-4D97-AF65-F5344CB8AC3E}">
        <p14:creationId xmlns:p14="http://schemas.microsoft.com/office/powerpoint/2010/main" val="334902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326841525"/>
              </p:ext>
            </p:extLst>
          </p:nvPr>
        </p:nvGraphicFramePr>
        <p:xfrm>
          <a:off x="633560" y="1447799"/>
          <a:ext cx="5477679" cy="8159151"/>
        </p:xfrm>
        <a:graphic>
          <a:graphicData uri="http://schemas.openxmlformats.org/presentationml/2006/ole">
            <mc:AlternateContent xmlns:mc="http://schemas.openxmlformats.org/markup-compatibility/2006">
              <mc:Choice xmlns:v="urn:schemas-microsoft-com:vml" Requires="v">
                <p:oleObj spid="_x0000_s17412"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33560" y="1447799"/>
                        <a:ext cx="5477679" cy="8159151"/>
                      </a:xfrm>
                      <a:prstGeom prst="rect">
                        <a:avLst/>
                      </a:prstGeom>
                    </p:spPr>
                  </p:pic>
                </p:oleObj>
              </mc:Fallback>
            </mc:AlternateContent>
          </a:graphicData>
        </a:graphic>
      </p:graphicFrame>
    </p:spTree>
    <p:extLst>
      <p:ext uri="{BB962C8B-B14F-4D97-AF65-F5344CB8AC3E}">
        <p14:creationId xmlns:p14="http://schemas.microsoft.com/office/powerpoint/2010/main" val="606679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688004054"/>
              </p:ext>
            </p:extLst>
          </p:nvPr>
        </p:nvGraphicFramePr>
        <p:xfrm>
          <a:off x="707845" y="633773"/>
          <a:ext cx="5601491" cy="3489262"/>
        </p:xfrm>
        <a:graphic>
          <a:graphicData uri="http://schemas.openxmlformats.org/presentationml/2006/ole">
            <mc:AlternateContent xmlns:mc="http://schemas.openxmlformats.org/markup-compatibility/2006">
              <mc:Choice xmlns:v="urn:schemas-microsoft-com:vml" Requires="v">
                <p:oleObj spid="_x0000_s12295" name="Worksheet" r:id="rId3" imgW="12201635" imgH="7601040" progId="Excel.Sheet.12">
                  <p:embed/>
                </p:oleObj>
              </mc:Choice>
              <mc:Fallback>
                <p:oleObj name="Worksheet" r:id="rId3" imgW="12201635" imgH="7601040" progId="Excel.Sheet.12">
                  <p:embed/>
                  <p:pic>
                    <p:nvPicPr>
                      <p:cNvPr id="0" name=""/>
                      <p:cNvPicPr/>
                      <p:nvPr/>
                    </p:nvPicPr>
                    <p:blipFill>
                      <a:blip r:embed="rId4"/>
                      <a:stretch>
                        <a:fillRect/>
                      </a:stretch>
                    </p:blipFill>
                    <p:spPr>
                      <a:xfrm>
                        <a:off x="707845" y="633773"/>
                        <a:ext cx="5601491" cy="3489262"/>
                      </a:xfrm>
                      <a:prstGeom prst="rect">
                        <a:avLst/>
                      </a:prstGeom>
                    </p:spPr>
                  </p:pic>
                </p:oleObj>
              </mc:Fallback>
            </mc:AlternateContent>
          </a:graphicData>
        </a:graphic>
      </p:graphicFrame>
      <p:sp>
        <p:nvSpPr>
          <p:cNvPr id="4" name="TextBox 3"/>
          <p:cNvSpPr txBox="1"/>
          <p:nvPr/>
        </p:nvSpPr>
        <p:spPr>
          <a:xfrm>
            <a:off x="968267" y="4367325"/>
            <a:ext cx="5080646" cy="6463308"/>
          </a:xfrm>
          <a:prstGeom prst="rect">
            <a:avLst/>
          </a:prstGeom>
          <a:noFill/>
        </p:spPr>
        <p:txBody>
          <a:bodyPr wrap="square" rtlCol="0">
            <a:spAutoFit/>
          </a:bodyPr>
          <a:lstStyle/>
          <a:p>
            <a:r>
              <a:rPr lang="en-US" dirty="0" smtClean="0"/>
              <a:t>This revised schedule shows all the same stops and follows the same route. The difference is that the bus travels in opposite directions for every run. For example, Line 3 leaves the St Helens Transit Center at 7:30 AM, and heads to Columbia Commons for a stop at 7:35 AM. From Columbia Commons, the bus then heads toward Ace Hardware for a 7:40 AM stop. This is the direction Line 3 currently takes for every run. </a:t>
            </a:r>
          </a:p>
          <a:p>
            <a:endParaRPr lang="en-US" dirty="0"/>
          </a:p>
          <a:p>
            <a:r>
              <a:rPr lang="en-US" dirty="0" smtClean="0"/>
              <a:t>The revision would have the second run of the bus leave St Helens Transit Center and head toward the Court House, arriving at 9:05. Then it would head toward Port Avenue, arriving at 9:10.</a:t>
            </a:r>
          </a:p>
          <a:p>
            <a:endParaRPr lang="en-US" dirty="0"/>
          </a:p>
          <a:p>
            <a:r>
              <a:rPr lang="en-US" dirty="0" smtClean="0"/>
              <a:t>The next run would follow the direction of the first run.</a:t>
            </a:r>
          </a:p>
          <a:p>
            <a:endParaRPr lang="en-US" dirty="0"/>
          </a:p>
          <a:p>
            <a:r>
              <a:rPr lang="en-US" dirty="0" smtClean="0"/>
              <a:t>This proposal also has 2 runs eliminated: 10:30 AM and 3:00 PM.</a:t>
            </a:r>
          </a:p>
          <a:p>
            <a:endParaRPr lang="en-US" dirty="0"/>
          </a:p>
          <a:p>
            <a:r>
              <a:rPr lang="en-US" dirty="0" smtClean="0"/>
              <a:t>Please let CC Rider know your thoughts on these proposed changes.</a:t>
            </a:r>
            <a:endParaRPr lang="en-US" dirty="0"/>
          </a:p>
        </p:txBody>
      </p:sp>
    </p:spTree>
    <p:extLst>
      <p:ext uri="{BB962C8B-B14F-4D97-AF65-F5344CB8AC3E}">
        <p14:creationId xmlns:p14="http://schemas.microsoft.com/office/powerpoint/2010/main" val="341061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5213" y="3610303"/>
            <a:ext cx="5423338" cy="400110"/>
          </a:xfrm>
          <a:prstGeom prst="rect">
            <a:avLst/>
          </a:prstGeom>
          <a:noFill/>
        </p:spPr>
        <p:txBody>
          <a:bodyPr wrap="square" rtlCol="0">
            <a:spAutoFit/>
          </a:bodyPr>
          <a:lstStyle/>
          <a:p>
            <a:pPr algn="ctr"/>
            <a:r>
              <a:rPr lang="en-US" sz="2000" b="1" dirty="0" smtClean="0"/>
              <a:t>LINE 4 – CLATSKANIE</a:t>
            </a:r>
            <a:endParaRPr lang="en-US" sz="2000" b="1" dirty="0"/>
          </a:p>
        </p:txBody>
      </p:sp>
    </p:spTree>
    <p:extLst>
      <p:ext uri="{BB962C8B-B14F-4D97-AF65-F5344CB8AC3E}">
        <p14:creationId xmlns:p14="http://schemas.microsoft.com/office/powerpoint/2010/main" val="1934025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573095418"/>
              </p:ext>
            </p:extLst>
          </p:nvPr>
        </p:nvGraphicFramePr>
        <p:xfrm>
          <a:off x="670559" y="1599929"/>
          <a:ext cx="5474003" cy="8153671"/>
        </p:xfrm>
        <a:graphic>
          <a:graphicData uri="http://schemas.openxmlformats.org/presentationml/2006/ole">
            <mc:AlternateContent xmlns:mc="http://schemas.openxmlformats.org/markup-compatibility/2006">
              <mc:Choice xmlns:v="urn:schemas-microsoft-com:vml" Requires="v">
                <p:oleObj spid="_x0000_s14340"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70559" y="1599929"/>
                        <a:ext cx="5474003" cy="8153671"/>
                      </a:xfrm>
                      <a:prstGeom prst="rect">
                        <a:avLst/>
                      </a:prstGeom>
                    </p:spPr>
                  </p:pic>
                </p:oleObj>
              </mc:Fallback>
            </mc:AlternateContent>
          </a:graphicData>
        </a:graphic>
      </p:graphicFrame>
    </p:spTree>
    <p:extLst>
      <p:ext uri="{BB962C8B-B14F-4D97-AF65-F5344CB8AC3E}">
        <p14:creationId xmlns:p14="http://schemas.microsoft.com/office/powerpoint/2010/main" val="1828107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474004838"/>
              </p:ext>
            </p:extLst>
          </p:nvPr>
        </p:nvGraphicFramePr>
        <p:xfrm>
          <a:off x="685800" y="1668361"/>
          <a:ext cx="5440680" cy="8104036"/>
        </p:xfrm>
        <a:graphic>
          <a:graphicData uri="http://schemas.openxmlformats.org/presentationml/2006/ole">
            <mc:AlternateContent xmlns:mc="http://schemas.openxmlformats.org/markup-compatibility/2006">
              <mc:Choice xmlns:v="urn:schemas-microsoft-com:vml" Requires="v">
                <p:oleObj spid="_x0000_s15364"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85800" y="1668361"/>
                        <a:ext cx="5440680" cy="8104036"/>
                      </a:xfrm>
                      <a:prstGeom prst="rect">
                        <a:avLst/>
                      </a:prstGeom>
                    </p:spPr>
                  </p:pic>
                </p:oleObj>
              </mc:Fallback>
            </mc:AlternateContent>
          </a:graphicData>
        </a:graphic>
      </p:graphicFrame>
    </p:spTree>
    <p:extLst>
      <p:ext uri="{BB962C8B-B14F-4D97-AF65-F5344CB8AC3E}">
        <p14:creationId xmlns:p14="http://schemas.microsoft.com/office/powerpoint/2010/main" val="2016321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71226325"/>
              </p:ext>
            </p:extLst>
          </p:nvPr>
        </p:nvGraphicFramePr>
        <p:xfrm>
          <a:off x="684756" y="140970"/>
          <a:ext cx="5449343" cy="8183880"/>
        </p:xfrm>
        <a:graphic>
          <a:graphicData uri="http://schemas.openxmlformats.org/presentationml/2006/ole">
            <mc:AlternateContent xmlns:mc="http://schemas.openxmlformats.org/markup-compatibility/2006">
              <mc:Choice xmlns:v="urn:schemas-microsoft-com:vml" Requires="v">
                <p:oleObj spid="_x0000_s16389"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84756" y="140970"/>
                        <a:ext cx="5449343" cy="8183880"/>
                      </a:xfrm>
                      <a:prstGeom prst="rect">
                        <a:avLst/>
                      </a:prstGeom>
                    </p:spPr>
                  </p:pic>
                </p:oleObj>
              </mc:Fallback>
            </mc:AlternateContent>
          </a:graphicData>
        </a:graphic>
      </p:graphicFrame>
      <p:sp>
        <p:nvSpPr>
          <p:cNvPr id="4" name="TextBox 3"/>
          <p:cNvSpPr txBox="1"/>
          <p:nvPr/>
        </p:nvSpPr>
        <p:spPr>
          <a:xfrm>
            <a:off x="551406" y="5905500"/>
            <a:ext cx="5582693" cy="2585323"/>
          </a:xfrm>
          <a:prstGeom prst="rect">
            <a:avLst/>
          </a:prstGeom>
          <a:noFill/>
        </p:spPr>
        <p:txBody>
          <a:bodyPr wrap="square" rtlCol="0">
            <a:spAutoFit/>
          </a:bodyPr>
          <a:lstStyle/>
          <a:p>
            <a:r>
              <a:rPr lang="en-US" dirty="0" smtClean="0"/>
              <a:t>This proposal would combine Line 4 – Clatskanie, with Line 7 – Lower Columbia Connector. Both bus lines serve the same areas. The major difference is that Line 4 ran three times a day. If combined with Line 7, there will be only two runs each day, but unlike the current Line 4, which only operates Monday thru Friday, Line 7 runs seven days a week.</a:t>
            </a:r>
          </a:p>
          <a:p>
            <a:endParaRPr lang="en-US" dirty="0"/>
          </a:p>
          <a:p>
            <a:r>
              <a:rPr lang="en-US" dirty="0" smtClean="0"/>
              <a:t>Please let us know what you think about this proposal.</a:t>
            </a:r>
            <a:endParaRPr lang="en-US" dirty="0"/>
          </a:p>
        </p:txBody>
      </p:sp>
    </p:spTree>
    <p:extLst>
      <p:ext uri="{BB962C8B-B14F-4D97-AF65-F5344CB8AC3E}">
        <p14:creationId xmlns:p14="http://schemas.microsoft.com/office/powerpoint/2010/main" val="2212269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1428750"/>
            <a:ext cx="5562600" cy="8402300"/>
          </a:xfrm>
          <a:prstGeom prst="rect">
            <a:avLst/>
          </a:prstGeom>
          <a:noFill/>
        </p:spPr>
        <p:txBody>
          <a:bodyPr wrap="square" rtlCol="0">
            <a:spAutoFit/>
          </a:bodyPr>
          <a:lstStyle/>
          <a:p>
            <a:r>
              <a:rPr lang="en-US" sz="2000" b="1" dirty="0" smtClean="0"/>
              <a:t>Please review the information provided in the slides.</a:t>
            </a:r>
          </a:p>
          <a:p>
            <a:r>
              <a:rPr lang="en-US" sz="2000" b="1" dirty="0" smtClean="0"/>
              <a:t>The Online Open House will be open until end of business, September 5, 2017. After the Online Open House closes, CC Rider staff will review all the information received through the four in-person open houses as well as information received through this online open house. We expect this review to go</a:t>
            </a:r>
          </a:p>
          <a:p>
            <a:r>
              <a:rPr lang="en-US" sz="2000" b="1" dirty="0" smtClean="0"/>
              <a:t>through September. </a:t>
            </a:r>
          </a:p>
          <a:p>
            <a:endParaRPr lang="en-US" sz="2000" b="1" dirty="0"/>
          </a:p>
          <a:p>
            <a:r>
              <a:rPr lang="en-US" sz="2000" b="1" dirty="0" smtClean="0"/>
              <a:t>CC Rider staff will then compile a report to present to the</a:t>
            </a:r>
          </a:p>
          <a:p>
            <a:r>
              <a:rPr lang="en-US" sz="2000" b="1" dirty="0" smtClean="0"/>
              <a:t>Board of Commissioners for Columbia County. This report</a:t>
            </a:r>
          </a:p>
          <a:p>
            <a:r>
              <a:rPr lang="en-US" sz="2000" b="1" dirty="0" smtClean="0"/>
              <a:t>will be made available prior to the Commission meeting.</a:t>
            </a:r>
          </a:p>
          <a:p>
            <a:r>
              <a:rPr lang="en-US" sz="2000" b="1" dirty="0" smtClean="0"/>
              <a:t>The Commission meeting will be in the format of a Public Hearing, Giving the public another opportunity to be heard.</a:t>
            </a:r>
          </a:p>
          <a:p>
            <a:endParaRPr lang="en-US" sz="2000" b="1" dirty="0"/>
          </a:p>
          <a:p>
            <a:r>
              <a:rPr lang="en-US" sz="2000" b="1" dirty="0" smtClean="0"/>
              <a:t>CC Rider thanks you for taking the time to review and</a:t>
            </a:r>
          </a:p>
          <a:p>
            <a:r>
              <a:rPr lang="en-US" sz="2000" b="1" dirty="0" smtClean="0"/>
              <a:t>Comment on these proposals.</a:t>
            </a:r>
          </a:p>
          <a:p>
            <a:endParaRPr lang="en-US" sz="2000" b="1" dirty="0"/>
          </a:p>
          <a:p>
            <a:r>
              <a:rPr lang="en-US" sz="2000" b="1" dirty="0" smtClean="0"/>
              <a:t>Questions can be forwarded to Chad Mace at</a:t>
            </a:r>
          </a:p>
          <a:p>
            <a:r>
              <a:rPr lang="en-US" sz="2000" b="1" dirty="0" smtClean="0"/>
              <a:t>chad.mace@co.columbia.or.us</a:t>
            </a:r>
            <a:endParaRPr lang="en-US" sz="2000" b="1" dirty="0"/>
          </a:p>
        </p:txBody>
      </p:sp>
    </p:spTree>
    <p:extLst>
      <p:ext uri="{BB962C8B-B14F-4D97-AF65-F5344CB8AC3E}">
        <p14:creationId xmlns:p14="http://schemas.microsoft.com/office/powerpoint/2010/main" val="337791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531476"/>
            <a:ext cx="5172185" cy="523220"/>
          </a:xfrm>
          <a:prstGeom prst="rect">
            <a:avLst/>
          </a:prstGeom>
          <a:noFill/>
        </p:spPr>
        <p:txBody>
          <a:bodyPr wrap="none" rtlCol="0">
            <a:spAutoFit/>
          </a:bodyPr>
          <a:lstStyle/>
          <a:p>
            <a:r>
              <a:rPr lang="en-US" sz="2800" b="1" dirty="0" smtClean="0"/>
              <a:t>LINE 1 – DOWNTOWN PORTLAND</a:t>
            </a:r>
            <a:endParaRPr lang="en-US" sz="2800" b="1" dirty="0"/>
          </a:p>
        </p:txBody>
      </p:sp>
    </p:spTree>
    <p:extLst>
      <p:ext uri="{BB962C8B-B14F-4D97-AF65-F5344CB8AC3E}">
        <p14:creationId xmlns:p14="http://schemas.microsoft.com/office/powerpoint/2010/main" val="143341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453167059"/>
              </p:ext>
            </p:extLst>
          </p:nvPr>
        </p:nvGraphicFramePr>
        <p:xfrm>
          <a:off x="687772" y="1619749"/>
          <a:ext cx="5488238" cy="8174875"/>
        </p:xfrm>
        <a:graphic>
          <a:graphicData uri="http://schemas.openxmlformats.org/presentationml/2006/ole">
            <mc:AlternateContent xmlns:mc="http://schemas.openxmlformats.org/markup-compatibility/2006">
              <mc:Choice xmlns:v="urn:schemas-microsoft-com:vml" Requires="v">
                <p:oleObj spid="_x0000_s1030"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87772" y="1619749"/>
                        <a:ext cx="5488238" cy="8174875"/>
                      </a:xfrm>
                      <a:prstGeom prst="rect">
                        <a:avLst/>
                      </a:prstGeom>
                    </p:spPr>
                  </p:pic>
                </p:oleObj>
              </mc:Fallback>
            </mc:AlternateContent>
          </a:graphicData>
        </a:graphic>
      </p:graphicFrame>
      <p:sp>
        <p:nvSpPr>
          <p:cNvPr id="5" name="TextBox 4"/>
          <p:cNvSpPr txBox="1"/>
          <p:nvPr/>
        </p:nvSpPr>
        <p:spPr>
          <a:xfrm>
            <a:off x="276292" y="10363200"/>
            <a:ext cx="6470810" cy="830997"/>
          </a:xfrm>
          <a:prstGeom prst="rect">
            <a:avLst/>
          </a:prstGeom>
          <a:noFill/>
        </p:spPr>
        <p:txBody>
          <a:bodyPr wrap="none" rtlCol="0">
            <a:spAutoFit/>
          </a:bodyPr>
          <a:lstStyle/>
          <a:p>
            <a:r>
              <a:rPr lang="en-US" sz="2400" dirty="0" smtClean="0"/>
              <a:t>Here is the route that Line 1 – Downtown Portland</a:t>
            </a:r>
          </a:p>
          <a:p>
            <a:r>
              <a:rPr lang="en-US" sz="2400" dirty="0" smtClean="0"/>
              <a:t>Runs from St Helens to Portland 7-days per week.</a:t>
            </a:r>
            <a:endParaRPr lang="en-US" sz="2400" dirty="0"/>
          </a:p>
        </p:txBody>
      </p:sp>
    </p:spTree>
    <p:extLst>
      <p:ext uri="{BB962C8B-B14F-4D97-AF65-F5344CB8AC3E}">
        <p14:creationId xmlns:p14="http://schemas.microsoft.com/office/powerpoint/2010/main" val="2668487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883923551"/>
              </p:ext>
            </p:extLst>
          </p:nvPr>
        </p:nvGraphicFramePr>
        <p:xfrm>
          <a:off x="714013" y="2179321"/>
          <a:ext cx="5442947" cy="8107413"/>
        </p:xfrm>
        <a:graphic>
          <a:graphicData uri="http://schemas.openxmlformats.org/presentationml/2006/ole">
            <mc:AlternateContent xmlns:mc="http://schemas.openxmlformats.org/markup-compatibility/2006">
              <mc:Choice xmlns:v="urn:schemas-microsoft-com:vml" Requires="v">
                <p:oleObj spid="_x0000_s2054"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714013" y="2179321"/>
                        <a:ext cx="5442947" cy="8107413"/>
                      </a:xfrm>
                      <a:prstGeom prst="rect">
                        <a:avLst/>
                      </a:prstGeom>
                    </p:spPr>
                  </p:pic>
                </p:oleObj>
              </mc:Fallback>
            </mc:AlternateContent>
          </a:graphicData>
        </a:graphic>
      </p:graphicFrame>
      <p:sp>
        <p:nvSpPr>
          <p:cNvPr id="5" name="TextBox 4"/>
          <p:cNvSpPr txBox="1"/>
          <p:nvPr/>
        </p:nvSpPr>
        <p:spPr>
          <a:xfrm>
            <a:off x="494520" y="11049000"/>
            <a:ext cx="5881931" cy="400110"/>
          </a:xfrm>
          <a:prstGeom prst="rect">
            <a:avLst/>
          </a:prstGeom>
          <a:noFill/>
        </p:spPr>
        <p:txBody>
          <a:bodyPr wrap="none" rtlCol="0">
            <a:spAutoFit/>
          </a:bodyPr>
          <a:lstStyle/>
          <a:p>
            <a:r>
              <a:rPr lang="en-US" sz="2000" dirty="0" smtClean="0"/>
              <a:t>This is the current schedule for Line 1, Monday - Friday</a:t>
            </a:r>
            <a:endParaRPr lang="en-US" sz="2000" dirty="0"/>
          </a:p>
        </p:txBody>
      </p:sp>
    </p:spTree>
    <p:extLst>
      <p:ext uri="{BB962C8B-B14F-4D97-AF65-F5344CB8AC3E}">
        <p14:creationId xmlns:p14="http://schemas.microsoft.com/office/powerpoint/2010/main" val="1880235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453990287"/>
              </p:ext>
            </p:extLst>
          </p:nvPr>
        </p:nvGraphicFramePr>
        <p:xfrm>
          <a:off x="752475" y="1621790"/>
          <a:ext cx="6105525" cy="8210550"/>
        </p:xfrm>
        <a:graphic>
          <a:graphicData uri="http://schemas.openxmlformats.org/presentationml/2006/ole">
            <mc:AlternateContent xmlns:mc="http://schemas.openxmlformats.org/markup-compatibility/2006">
              <mc:Choice xmlns:v="urn:schemas-microsoft-com:vml" Requires="v">
                <p:oleObj spid="_x0000_s18436" name="Worksheet" r:id="rId3" imgW="6105545" imgH="8210430" progId="Excel.Sheet.12">
                  <p:embed/>
                </p:oleObj>
              </mc:Choice>
              <mc:Fallback>
                <p:oleObj name="Worksheet" r:id="rId3" imgW="6105545" imgH="8210430" progId="Excel.Sheet.12">
                  <p:embed/>
                  <p:pic>
                    <p:nvPicPr>
                      <p:cNvPr id="0" name=""/>
                      <p:cNvPicPr/>
                      <p:nvPr/>
                    </p:nvPicPr>
                    <p:blipFill>
                      <a:blip r:embed="rId4"/>
                      <a:stretch>
                        <a:fillRect/>
                      </a:stretch>
                    </p:blipFill>
                    <p:spPr>
                      <a:xfrm>
                        <a:off x="752475" y="1621790"/>
                        <a:ext cx="6105525" cy="8210550"/>
                      </a:xfrm>
                      <a:prstGeom prst="rect">
                        <a:avLst/>
                      </a:prstGeom>
                    </p:spPr>
                  </p:pic>
                </p:oleObj>
              </mc:Fallback>
            </mc:AlternateContent>
          </a:graphicData>
        </a:graphic>
      </p:graphicFrame>
      <p:sp>
        <p:nvSpPr>
          <p:cNvPr id="6" name="TextBox 5"/>
          <p:cNvSpPr txBox="1"/>
          <p:nvPr/>
        </p:nvSpPr>
        <p:spPr>
          <a:xfrm>
            <a:off x="752475" y="10607040"/>
            <a:ext cx="5492145" cy="707886"/>
          </a:xfrm>
          <a:prstGeom prst="rect">
            <a:avLst/>
          </a:prstGeom>
          <a:noFill/>
        </p:spPr>
        <p:txBody>
          <a:bodyPr wrap="none" rtlCol="0">
            <a:spAutoFit/>
          </a:bodyPr>
          <a:lstStyle/>
          <a:p>
            <a:r>
              <a:rPr lang="en-US" sz="2000" dirty="0" smtClean="0"/>
              <a:t>On Saturdays and Sundays, Line 1 runs at the times</a:t>
            </a:r>
          </a:p>
          <a:p>
            <a:r>
              <a:rPr lang="en-US" sz="2000" dirty="0" smtClean="0"/>
              <a:t>listed above.</a:t>
            </a:r>
            <a:endParaRPr lang="en-US" sz="2000" dirty="0"/>
          </a:p>
        </p:txBody>
      </p:sp>
    </p:spTree>
    <p:extLst>
      <p:ext uri="{BB962C8B-B14F-4D97-AF65-F5344CB8AC3E}">
        <p14:creationId xmlns:p14="http://schemas.microsoft.com/office/powerpoint/2010/main" val="3062050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938295310"/>
              </p:ext>
            </p:extLst>
          </p:nvPr>
        </p:nvGraphicFramePr>
        <p:xfrm>
          <a:off x="685800" y="1432933"/>
          <a:ext cx="5532120" cy="8240239"/>
        </p:xfrm>
        <a:graphic>
          <a:graphicData uri="http://schemas.openxmlformats.org/presentationml/2006/ole">
            <mc:AlternateContent xmlns:mc="http://schemas.openxmlformats.org/markup-compatibility/2006">
              <mc:Choice xmlns:v="urn:schemas-microsoft-com:vml" Requires="v">
                <p:oleObj spid="_x0000_s3078"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685800" y="1432933"/>
                        <a:ext cx="5532120" cy="8240239"/>
                      </a:xfrm>
                      <a:prstGeom prst="rect">
                        <a:avLst/>
                      </a:prstGeom>
                    </p:spPr>
                  </p:pic>
                </p:oleObj>
              </mc:Fallback>
            </mc:AlternateContent>
          </a:graphicData>
        </a:graphic>
      </p:graphicFrame>
      <p:sp>
        <p:nvSpPr>
          <p:cNvPr id="5" name="TextBox 4"/>
          <p:cNvSpPr txBox="1"/>
          <p:nvPr/>
        </p:nvSpPr>
        <p:spPr>
          <a:xfrm>
            <a:off x="799837" y="9831376"/>
            <a:ext cx="5677773" cy="1938992"/>
          </a:xfrm>
          <a:prstGeom prst="rect">
            <a:avLst/>
          </a:prstGeom>
          <a:noFill/>
        </p:spPr>
        <p:txBody>
          <a:bodyPr wrap="none" rtlCol="0">
            <a:spAutoFit/>
          </a:bodyPr>
          <a:lstStyle/>
          <a:p>
            <a:r>
              <a:rPr lang="en-US" sz="2000" dirty="0" smtClean="0"/>
              <a:t>There is a proposal on the table to make the</a:t>
            </a:r>
          </a:p>
          <a:p>
            <a:r>
              <a:rPr lang="en-US" sz="2000" dirty="0" smtClean="0"/>
              <a:t>Warren Baptist Church stop a ‘Flag Stop’ during the</a:t>
            </a:r>
          </a:p>
          <a:p>
            <a:r>
              <a:rPr lang="en-US" sz="2000" dirty="0" smtClean="0"/>
              <a:t>mid-day. A Flag Stop is a stop that a passenger must</a:t>
            </a:r>
          </a:p>
          <a:p>
            <a:r>
              <a:rPr lang="en-US" sz="2000" dirty="0" smtClean="0"/>
              <a:t>call ahead of time to request a pick up. For drop offs,</a:t>
            </a:r>
          </a:p>
          <a:p>
            <a:r>
              <a:rPr lang="en-US" sz="2000" dirty="0" smtClean="0"/>
              <a:t>the passenger would notify the bus driver before</a:t>
            </a:r>
          </a:p>
          <a:p>
            <a:r>
              <a:rPr lang="en-US" sz="2000" dirty="0" smtClean="0"/>
              <a:t>reaching the stop.</a:t>
            </a:r>
            <a:endParaRPr lang="en-US" sz="2000" dirty="0"/>
          </a:p>
        </p:txBody>
      </p:sp>
    </p:spTree>
    <p:extLst>
      <p:ext uri="{BB962C8B-B14F-4D97-AF65-F5344CB8AC3E}">
        <p14:creationId xmlns:p14="http://schemas.microsoft.com/office/powerpoint/2010/main" val="1504827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788374360"/>
              </p:ext>
            </p:extLst>
          </p:nvPr>
        </p:nvGraphicFramePr>
        <p:xfrm>
          <a:off x="777240" y="1473905"/>
          <a:ext cx="5425598" cy="8081575"/>
        </p:xfrm>
        <a:graphic>
          <a:graphicData uri="http://schemas.openxmlformats.org/presentationml/2006/ole">
            <mc:AlternateContent xmlns:mc="http://schemas.openxmlformats.org/markup-compatibility/2006">
              <mc:Choice xmlns:v="urn:schemas-microsoft-com:vml" Requires="v">
                <p:oleObj spid="_x0000_s4103" name="Acrobat Document" r:id="rId3" imgW="16801999" imgH="25031700" progId="AcroExch.Document.DC">
                  <p:embed/>
                </p:oleObj>
              </mc:Choice>
              <mc:Fallback>
                <p:oleObj name="Acrobat Document" r:id="rId3" imgW="16801999" imgH="25031700" progId="AcroExch.Document.DC">
                  <p:embed/>
                  <p:pic>
                    <p:nvPicPr>
                      <p:cNvPr id="0" name=""/>
                      <p:cNvPicPr/>
                      <p:nvPr/>
                    </p:nvPicPr>
                    <p:blipFill>
                      <a:blip r:embed="rId4"/>
                      <a:stretch>
                        <a:fillRect/>
                      </a:stretch>
                    </p:blipFill>
                    <p:spPr>
                      <a:xfrm>
                        <a:off x="777240" y="1473905"/>
                        <a:ext cx="5425598" cy="8081575"/>
                      </a:xfrm>
                      <a:prstGeom prst="rect">
                        <a:avLst/>
                      </a:prstGeom>
                    </p:spPr>
                  </p:pic>
                </p:oleObj>
              </mc:Fallback>
            </mc:AlternateContent>
          </a:graphicData>
        </a:graphic>
      </p:graphicFrame>
      <p:sp>
        <p:nvSpPr>
          <p:cNvPr id="5" name="TextBox 4"/>
          <p:cNvSpPr txBox="1"/>
          <p:nvPr/>
        </p:nvSpPr>
        <p:spPr>
          <a:xfrm>
            <a:off x="719696" y="9555480"/>
            <a:ext cx="5540686" cy="2246769"/>
          </a:xfrm>
          <a:prstGeom prst="rect">
            <a:avLst/>
          </a:prstGeom>
          <a:noFill/>
        </p:spPr>
        <p:txBody>
          <a:bodyPr wrap="square" rtlCol="0">
            <a:spAutoFit/>
          </a:bodyPr>
          <a:lstStyle/>
          <a:p>
            <a:r>
              <a:rPr lang="en-US" sz="2000" dirty="0" smtClean="0"/>
              <a:t>To reduce operating costs, another proposal is to cut 4 runs from Line 1. The above schedule shows the 8:30, 10:30, 12:30 and 4:20 runs eliminated. These runs were proposed for cuts due to lower ridership numbers. This proposal also has Warren Baptist Church as a ‘Flag Stop’</a:t>
            </a:r>
          </a:p>
          <a:p>
            <a:r>
              <a:rPr lang="en-US" sz="2000" dirty="0" smtClean="0"/>
              <a:t>Do you agree? If not, what are your ideas?</a:t>
            </a:r>
            <a:endParaRPr lang="en-US" sz="2000" dirty="0"/>
          </a:p>
        </p:txBody>
      </p:sp>
    </p:spTree>
    <p:extLst>
      <p:ext uri="{BB962C8B-B14F-4D97-AF65-F5344CB8AC3E}">
        <p14:creationId xmlns:p14="http://schemas.microsoft.com/office/powerpoint/2010/main" val="3397071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5213" y="3610303"/>
            <a:ext cx="5423338" cy="400110"/>
          </a:xfrm>
          <a:prstGeom prst="rect">
            <a:avLst/>
          </a:prstGeom>
          <a:noFill/>
        </p:spPr>
        <p:txBody>
          <a:bodyPr wrap="square" rtlCol="0">
            <a:spAutoFit/>
          </a:bodyPr>
          <a:lstStyle/>
          <a:p>
            <a:pPr algn="ctr"/>
            <a:r>
              <a:rPr lang="en-US" sz="2000" b="1" dirty="0" smtClean="0"/>
              <a:t>LINE 2 – PCC ROCK CREEK</a:t>
            </a:r>
            <a:endParaRPr lang="en-US" sz="2000" b="1" dirty="0"/>
          </a:p>
        </p:txBody>
      </p:sp>
    </p:spTree>
    <p:extLst>
      <p:ext uri="{BB962C8B-B14F-4D97-AF65-F5344CB8AC3E}">
        <p14:creationId xmlns:p14="http://schemas.microsoft.com/office/powerpoint/2010/main" val="8503593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TotalTime>
  <Words>696</Words>
  <Application>Microsoft Office PowerPoint</Application>
  <PresentationFormat>Widescreen</PresentationFormat>
  <Paragraphs>47</Paragraphs>
  <Slides>25</Slides>
  <Notes>0</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2</vt:i4>
      </vt:variant>
      <vt:variant>
        <vt:lpstr>Slide Titles</vt:lpstr>
      </vt:variant>
      <vt:variant>
        <vt:i4>25</vt:i4>
      </vt:variant>
    </vt:vector>
  </HeadingPairs>
  <TitlesOfParts>
    <vt:vector size="32" baseType="lpstr">
      <vt:lpstr>Arial</vt:lpstr>
      <vt:lpstr>Calibri</vt:lpstr>
      <vt:lpstr>Calibri Light</vt:lpstr>
      <vt:lpstr>Office Theme</vt:lpstr>
      <vt:lpstr>Custom Design</vt:lpstr>
      <vt:lpstr>Adobe Acrobat Document</vt:lpstr>
      <vt:lpstr>Microsoft Excel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dc:creator>
  <cp:lastModifiedBy>Michael</cp:lastModifiedBy>
  <cp:revision>12</cp:revision>
  <dcterms:created xsi:type="dcterms:W3CDTF">2017-08-14T18:55:39Z</dcterms:created>
  <dcterms:modified xsi:type="dcterms:W3CDTF">2017-08-14T20:34:20Z</dcterms:modified>
</cp:coreProperties>
</file>